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Lst>
  <p:sldSz cx="6858000" cy="9144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33CC"/>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4660"/>
  </p:normalViewPr>
  <p:slideViewPr>
    <p:cSldViewPr snapToGrid="0">
      <p:cViewPr>
        <p:scale>
          <a:sx n="88" d="100"/>
          <a:sy n="88" d="100"/>
        </p:scale>
        <p:origin x="-1632" y="146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B955238-CCF2-48D1-B75B-C5A939FD53B7}" type="datetimeFigureOut">
              <a:rPr kumimoji="1" lang="ja-JP" altLang="en-US" smtClean="0"/>
              <a:t>2018/9/6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7EEC5FC-F677-4006-A5B3-2768433883DE}" type="slidenum">
              <a:rPr kumimoji="1" lang="ja-JP" altLang="en-US" smtClean="0"/>
              <a:t>‹#›</a:t>
            </a:fld>
            <a:endParaRPr kumimoji="1" lang="ja-JP" altLang="en-US"/>
          </a:p>
        </p:txBody>
      </p:sp>
    </p:spTree>
    <p:extLst>
      <p:ext uri="{BB962C8B-B14F-4D97-AF65-F5344CB8AC3E}">
        <p14:creationId xmlns:p14="http://schemas.microsoft.com/office/powerpoint/2010/main" val="219100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B955238-CCF2-48D1-B75B-C5A939FD53B7}" type="datetimeFigureOut">
              <a:rPr kumimoji="1" lang="ja-JP" altLang="en-US" smtClean="0"/>
              <a:t>2018/9/6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7EEC5FC-F677-4006-A5B3-2768433883DE}" type="slidenum">
              <a:rPr kumimoji="1" lang="ja-JP" altLang="en-US" smtClean="0"/>
              <a:t>‹#›</a:t>
            </a:fld>
            <a:endParaRPr kumimoji="1" lang="ja-JP" altLang="en-US"/>
          </a:p>
        </p:txBody>
      </p:sp>
    </p:spTree>
    <p:extLst>
      <p:ext uri="{BB962C8B-B14F-4D97-AF65-F5344CB8AC3E}">
        <p14:creationId xmlns:p14="http://schemas.microsoft.com/office/powerpoint/2010/main" val="2567805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B955238-CCF2-48D1-B75B-C5A939FD53B7}" type="datetimeFigureOut">
              <a:rPr kumimoji="1" lang="ja-JP" altLang="en-US" smtClean="0"/>
              <a:t>2018/9/6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7EEC5FC-F677-4006-A5B3-2768433883DE}" type="slidenum">
              <a:rPr kumimoji="1" lang="ja-JP" altLang="en-US" smtClean="0"/>
              <a:t>‹#›</a:t>
            </a:fld>
            <a:endParaRPr kumimoji="1" lang="ja-JP" altLang="en-US"/>
          </a:p>
        </p:txBody>
      </p:sp>
    </p:spTree>
    <p:extLst>
      <p:ext uri="{BB962C8B-B14F-4D97-AF65-F5344CB8AC3E}">
        <p14:creationId xmlns:p14="http://schemas.microsoft.com/office/powerpoint/2010/main" val="3992943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B955238-CCF2-48D1-B75B-C5A939FD53B7}" type="datetimeFigureOut">
              <a:rPr kumimoji="1" lang="ja-JP" altLang="en-US" smtClean="0"/>
              <a:t>2018/9/6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7EEC5FC-F677-4006-A5B3-2768433883DE}" type="slidenum">
              <a:rPr kumimoji="1" lang="ja-JP" altLang="en-US" smtClean="0"/>
              <a:t>‹#›</a:t>
            </a:fld>
            <a:endParaRPr kumimoji="1" lang="ja-JP" altLang="en-US"/>
          </a:p>
        </p:txBody>
      </p:sp>
    </p:spTree>
    <p:extLst>
      <p:ext uri="{BB962C8B-B14F-4D97-AF65-F5344CB8AC3E}">
        <p14:creationId xmlns:p14="http://schemas.microsoft.com/office/powerpoint/2010/main" val="2158199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B955238-CCF2-48D1-B75B-C5A939FD53B7}" type="datetimeFigureOut">
              <a:rPr kumimoji="1" lang="ja-JP" altLang="en-US" smtClean="0"/>
              <a:t>2018/9/6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7EEC5FC-F677-4006-A5B3-2768433883DE}" type="slidenum">
              <a:rPr kumimoji="1" lang="ja-JP" altLang="en-US" smtClean="0"/>
              <a:t>‹#›</a:t>
            </a:fld>
            <a:endParaRPr kumimoji="1" lang="ja-JP" altLang="en-US"/>
          </a:p>
        </p:txBody>
      </p:sp>
    </p:spTree>
    <p:extLst>
      <p:ext uri="{BB962C8B-B14F-4D97-AF65-F5344CB8AC3E}">
        <p14:creationId xmlns:p14="http://schemas.microsoft.com/office/powerpoint/2010/main" val="1430190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B955238-CCF2-48D1-B75B-C5A939FD53B7}" type="datetimeFigureOut">
              <a:rPr kumimoji="1" lang="ja-JP" altLang="en-US" smtClean="0"/>
              <a:t>2018/9/6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7EEC5FC-F677-4006-A5B3-2768433883DE}" type="slidenum">
              <a:rPr kumimoji="1" lang="ja-JP" altLang="en-US" smtClean="0"/>
              <a:t>‹#›</a:t>
            </a:fld>
            <a:endParaRPr kumimoji="1" lang="ja-JP" altLang="en-US"/>
          </a:p>
        </p:txBody>
      </p:sp>
    </p:spTree>
    <p:extLst>
      <p:ext uri="{BB962C8B-B14F-4D97-AF65-F5344CB8AC3E}">
        <p14:creationId xmlns:p14="http://schemas.microsoft.com/office/powerpoint/2010/main" val="31405190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B955238-CCF2-48D1-B75B-C5A939FD53B7}" type="datetimeFigureOut">
              <a:rPr kumimoji="1" lang="ja-JP" altLang="en-US" smtClean="0"/>
              <a:t>2018/9/6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7EEC5FC-F677-4006-A5B3-2768433883DE}" type="slidenum">
              <a:rPr kumimoji="1" lang="ja-JP" altLang="en-US" smtClean="0"/>
              <a:t>‹#›</a:t>
            </a:fld>
            <a:endParaRPr kumimoji="1" lang="ja-JP" altLang="en-US"/>
          </a:p>
        </p:txBody>
      </p:sp>
    </p:spTree>
    <p:extLst>
      <p:ext uri="{BB962C8B-B14F-4D97-AF65-F5344CB8AC3E}">
        <p14:creationId xmlns:p14="http://schemas.microsoft.com/office/powerpoint/2010/main" val="3563674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B955238-CCF2-48D1-B75B-C5A939FD53B7}" type="datetimeFigureOut">
              <a:rPr kumimoji="1" lang="ja-JP" altLang="en-US" smtClean="0"/>
              <a:t>2018/9/6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7EEC5FC-F677-4006-A5B3-2768433883DE}" type="slidenum">
              <a:rPr kumimoji="1" lang="ja-JP" altLang="en-US" smtClean="0"/>
              <a:t>‹#›</a:t>
            </a:fld>
            <a:endParaRPr kumimoji="1" lang="ja-JP" altLang="en-US"/>
          </a:p>
        </p:txBody>
      </p:sp>
    </p:spTree>
    <p:extLst>
      <p:ext uri="{BB962C8B-B14F-4D97-AF65-F5344CB8AC3E}">
        <p14:creationId xmlns:p14="http://schemas.microsoft.com/office/powerpoint/2010/main" val="3350891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B955238-CCF2-48D1-B75B-C5A939FD53B7}" type="datetimeFigureOut">
              <a:rPr kumimoji="1" lang="ja-JP" altLang="en-US" smtClean="0"/>
              <a:t>2018/9/6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7EEC5FC-F677-4006-A5B3-2768433883DE}" type="slidenum">
              <a:rPr kumimoji="1" lang="ja-JP" altLang="en-US" smtClean="0"/>
              <a:t>‹#›</a:t>
            </a:fld>
            <a:endParaRPr kumimoji="1" lang="ja-JP" altLang="en-US"/>
          </a:p>
        </p:txBody>
      </p:sp>
    </p:spTree>
    <p:extLst>
      <p:ext uri="{BB962C8B-B14F-4D97-AF65-F5344CB8AC3E}">
        <p14:creationId xmlns:p14="http://schemas.microsoft.com/office/powerpoint/2010/main" val="3679203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B955238-CCF2-48D1-B75B-C5A939FD53B7}" type="datetimeFigureOut">
              <a:rPr kumimoji="1" lang="ja-JP" altLang="en-US" smtClean="0"/>
              <a:t>2018/9/6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7EEC5FC-F677-4006-A5B3-2768433883DE}" type="slidenum">
              <a:rPr kumimoji="1" lang="ja-JP" altLang="en-US" smtClean="0"/>
              <a:t>‹#›</a:t>
            </a:fld>
            <a:endParaRPr kumimoji="1" lang="ja-JP" altLang="en-US"/>
          </a:p>
        </p:txBody>
      </p:sp>
    </p:spTree>
    <p:extLst>
      <p:ext uri="{BB962C8B-B14F-4D97-AF65-F5344CB8AC3E}">
        <p14:creationId xmlns:p14="http://schemas.microsoft.com/office/powerpoint/2010/main" val="516740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B955238-CCF2-48D1-B75B-C5A939FD53B7}" type="datetimeFigureOut">
              <a:rPr kumimoji="1" lang="ja-JP" altLang="en-US" smtClean="0"/>
              <a:t>2018/9/6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7EEC5FC-F677-4006-A5B3-2768433883DE}" type="slidenum">
              <a:rPr kumimoji="1" lang="ja-JP" altLang="en-US" smtClean="0"/>
              <a:t>‹#›</a:t>
            </a:fld>
            <a:endParaRPr kumimoji="1" lang="ja-JP" altLang="en-US"/>
          </a:p>
        </p:txBody>
      </p:sp>
    </p:spTree>
    <p:extLst>
      <p:ext uri="{BB962C8B-B14F-4D97-AF65-F5344CB8AC3E}">
        <p14:creationId xmlns:p14="http://schemas.microsoft.com/office/powerpoint/2010/main" val="3474093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3B955238-CCF2-48D1-B75B-C5A939FD53B7}" type="datetimeFigureOut">
              <a:rPr kumimoji="1" lang="ja-JP" altLang="en-US" smtClean="0"/>
              <a:t>2018/9/6</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37EEC5FC-F677-4006-A5B3-2768433883DE}" type="slidenum">
              <a:rPr kumimoji="1" lang="ja-JP" altLang="en-US" smtClean="0"/>
              <a:t>‹#›</a:t>
            </a:fld>
            <a:endParaRPr kumimoji="1" lang="ja-JP" altLang="en-US"/>
          </a:p>
        </p:txBody>
      </p:sp>
    </p:spTree>
    <p:extLst>
      <p:ext uri="{BB962C8B-B14F-4D97-AF65-F5344CB8AC3E}">
        <p14:creationId xmlns:p14="http://schemas.microsoft.com/office/powerpoint/2010/main" val="451446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lowcarbon2018@scej.org" TargetMode="External"/><Relationship Id="rId3" Type="http://schemas.openxmlformats.org/officeDocument/2006/relationships/image" Target="../media/image2.png"/><Relationship Id="rId7" Type="http://schemas.openxmlformats.org/officeDocument/2006/relationships/hyperlink" Target="http://scej-main.sakura.ne.jp/lowcarbon2018/" TargetMode="External"/><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5" name="グループ化 14">
            <a:extLst>
              <a:ext uri="{FF2B5EF4-FFF2-40B4-BE49-F238E27FC236}">
                <a16:creationId xmlns="" xmlns:a16="http://schemas.microsoft.com/office/drawing/2014/main" id="{65D9644F-B7DB-4327-A47D-C194F951BB97}"/>
              </a:ext>
            </a:extLst>
          </p:cNvPr>
          <p:cNvGrpSpPr/>
          <p:nvPr/>
        </p:nvGrpSpPr>
        <p:grpSpPr>
          <a:xfrm>
            <a:off x="0" y="-17142"/>
            <a:ext cx="6858000" cy="1276741"/>
            <a:chOff x="0" y="-17142"/>
            <a:chExt cx="6858000" cy="1276741"/>
          </a:xfrm>
        </p:grpSpPr>
        <p:grpSp>
          <p:nvGrpSpPr>
            <p:cNvPr id="10" name="グループ化 9">
              <a:extLst>
                <a:ext uri="{FF2B5EF4-FFF2-40B4-BE49-F238E27FC236}">
                  <a16:creationId xmlns="" xmlns:a16="http://schemas.microsoft.com/office/drawing/2014/main" id="{0616E546-9E08-4B69-BACF-8D60C2D26CA0}"/>
                </a:ext>
              </a:extLst>
            </p:cNvPr>
            <p:cNvGrpSpPr/>
            <p:nvPr/>
          </p:nvGrpSpPr>
          <p:grpSpPr>
            <a:xfrm>
              <a:off x="0" y="-17142"/>
              <a:ext cx="6858000" cy="1249488"/>
              <a:chOff x="0" y="-17142"/>
              <a:chExt cx="6858000" cy="1249488"/>
            </a:xfrm>
          </p:grpSpPr>
          <p:pic>
            <p:nvPicPr>
              <p:cNvPr id="4" name="図 3">
                <a:extLst>
                  <a:ext uri="{FF2B5EF4-FFF2-40B4-BE49-F238E27FC236}">
                    <a16:creationId xmlns="" xmlns:a16="http://schemas.microsoft.com/office/drawing/2014/main" id="{DADE6DF9-D1A9-4D18-8CF1-7102D8E9F327}"/>
                  </a:ext>
                </a:extLst>
              </p:cNvPr>
              <p:cNvPicPr>
                <a:picLocks noChangeAspect="1"/>
              </p:cNvPicPr>
              <p:nvPr/>
            </p:nvPicPr>
            <p:blipFill>
              <a:blip r:embed="rId2"/>
              <a:stretch>
                <a:fillRect/>
              </a:stretch>
            </p:blipFill>
            <p:spPr>
              <a:xfrm>
                <a:off x="5830822" y="951"/>
                <a:ext cx="1027178" cy="1231395"/>
              </a:xfrm>
              <a:prstGeom prst="rect">
                <a:avLst/>
              </a:prstGeom>
            </p:spPr>
          </p:pic>
          <p:pic>
            <p:nvPicPr>
              <p:cNvPr id="7" name="図 6">
                <a:extLst>
                  <a:ext uri="{FF2B5EF4-FFF2-40B4-BE49-F238E27FC236}">
                    <a16:creationId xmlns="" xmlns:a16="http://schemas.microsoft.com/office/drawing/2014/main" id="{264B24B6-8A6E-4973-930A-FADD67A8DB84}"/>
                  </a:ext>
                </a:extLst>
              </p:cNvPr>
              <p:cNvPicPr>
                <a:picLocks noChangeAspect="1"/>
              </p:cNvPicPr>
              <p:nvPr/>
            </p:nvPicPr>
            <p:blipFill>
              <a:blip r:embed="rId3"/>
              <a:stretch>
                <a:fillRect/>
              </a:stretch>
            </p:blipFill>
            <p:spPr>
              <a:xfrm>
                <a:off x="3667189" y="-8027"/>
                <a:ext cx="1255779" cy="1210058"/>
              </a:xfrm>
              <a:prstGeom prst="rect">
                <a:avLst/>
              </a:prstGeom>
            </p:spPr>
          </p:pic>
          <p:pic>
            <p:nvPicPr>
              <p:cNvPr id="8" name="図 7">
                <a:extLst>
                  <a:ext uri="{FF2B5EF4-FFF2-40B4-BE49-F238E27FC236}">
                    <a16:creationId xmlns="" xmlns:a16="http://schemas.microsoft.com/office/drawing/2014/main" id="{4C6727FC-3D7A-4BCF-8520-2A84BBFA76D5}"/>
                  </a:ext>
                </a:extLst>
              </p:cNvPr>
              <p:cNvPicPr>
                <a:picLocks noChangeAspect="1"/>
              </p:cNvPicPr>
              <p:nvPr/>
            </p:nvPicPr>
            <p:blipFill>
              <a:blip r:embed="rId3"/>
              <a:stretch>
                <a:fillRect/>
              </a:stretch>
            </p:blipFill>
            <p:spPr>
              <a:xfrm>
                <a:off x="4636375" y="-17142"/>
                <a:ext cx="1255779" cy="1210058"/>
              </a:xfrm>
              <a:prstGeom prst="rect">
                <a:avLst/>
              </a:prstGeom>
            </p:spPr>
          </p:pic>
          <p:pic>
            <p:nvPicPr>
              <p:cNvPr id="6" name="図 5">
                <a:extLst>
                  <a:ext uri="{FF2B5EF4-FFF2-40B4-BE49-F238E27FC236}">
                    <a16:creationId xmlns="" xmlns:a16="http://schemas.microsoft.com/office/drawing/2014/main" id="{1C96436D-C76D-4A57-8995-364ECAC18857}"/>
                  </a:ext>
                </a:extLst>
              </p:cNvPr>
              <p:cNvPicPr>
                <a:picLocks noChangeAspect="1"/>
              </p:cNvPicPr>
              <p:nvPr/>
            </p:nvPicPr>
            <p:blipFill>
              <a:blip r:embed="rId4"/>
              <a:stretch>
                <a:fillRect/>
              </a:stretch>
            </p:blipFill>
            <p:spPr>
              <a:xfrm>
                <a:off x="0" y="0"/>
                <a:ext cx="1115570" cy="1118618"/>
              </a:xfrm>
              <a:prstGeom prst="rect">
                <a:avLst/>
              </a:prstGeom>
            </p:spPr>
          </p:pic>
          <p:pic>
            <p:nvPicPr>
              <p:cNvPr id="5" name="図 4">
                <a:extLst>
                  <a:ext uri="{FF2B5EF4-FFF2-40B4-BE49-F238E27FC236}">
                    <a16:creationId xmlns="" xmlns:a16="http://schemas.microsoft.com/office/drawing/2014/main" id="{F55B8AC9-F1EA-4D18-A41B-2A9B94BCCEFD}"/>
                  </a:ext>
                </a:extLst>
              </p:cNvPr>
              <p:cNvPicPr>
                <a:picLocks noChangeAspect="1"/>
              </p:cNvPicPr>
              <p:nvPr/>
            </p:nvPicPr>
            <p:blipFill>
              <a:blip r:embed="rId5"/>
              <a:stretch>
                <a:fillRect/>
              </a:stretch>
            </p:blipFill>
            <p:spPr>
              <a:xfrm>
                <a:off x="1110929" y="-1154"/>
                <a:ext cx="1572771" cy="1197866"/>
              </a:xfrm>
              <a:prstGeom prst="rect">
                <a:avLst/>
              </a:prstGeom>
            </p:spPr>
          </p:pic>
          <p:pic>
            <p:nvPicPr>
              <p:cNvPr id="3" name="図 2">
                <a:extLst>
                  <a:ext uri="{FF2B5EF4-FFF2-40B4-BE49-F238E27FC236}">
                    <a16:creationId xmlns="" xmlns:a16="http://schemas.microsoft.com/office/drawing/2014/main" id="{E7AD4D66-CD62-43E4-80E0-8E164B740138}"/>
                  </a:ext>
                </a:extLst>
              </p:cNvPr>
              <p:cNvPicPr>
                <a:picLocks noChangeAspect="1"/>
              </p:cNvPicPr>
              <p:nvPr/>
            </p:nvPicPr>
            <p:blipFill>
              <a:blip r:embed="rId3"/>
              <a:stretch>
                <a:fillRect/>
              </a:stretch>
            </p:blipFill>
            <p:spPr>
              <a:xfrm>
                <a:off x="2474701" y="-1639"/>
                <a:ext cx="1255779" cy="1210058"/>
              </a:xfrm>
              <a:prstGeom prst="rect">
                <a:avLst/>
              </a:prstGeom>
            </p:spPr>
          </p:pic>
        </p:grpSp>
        <p:grpSp>
          <p:nvGrpSpPr>
            <p:cNvPr id="14" name="グループ化 13">
              <a:extLst>
                <a:ext uri="{FF2B5EF4-FFF2-40B4-BE49-F238E27FC236}">
                  <a16:creationId xmlns="" xmlns:a16="http://schemas.microsoft.com/office/drawing/2014/main" id="{83B382BC-4D07-4D5D-80E1-F5E799534412}"/>
                </a:ext>
              </a:extLst>
            </p:cNvPr>
            <p:cNvGrpSpPr/>
            <p:nvPr/>
          </p:nvGrpSpPr>
          <p:grpSpPr>
            <a:xfrm>
              <a:off x="992580" y="795345"/>
              <a:ext cx="5232007" cy="464254"/>
              <a:chOff x="992580" y="795345"/>
              <a:chExt cx="5232007" cy="464254"/>
            </a:xfrm>
          </p:grpSpPr>
          <p:sp>
            <p:nvSpPr>
              <p:cNvPr id="12" name="正方形/長方形 11">
                <a:extLst>
                  <a:ext uri="{FF2B5EF4-FFF2-40B4-BE49-F238E27FC236}">
                    <a16:creationId xmlns="" xmlns:a16="http://schemas.microsoft.com/office/drawing/2014/main" id="{0787ABCE-660E-41DA-A9AB-DF90E6C88B2A}"/>
                  </a:ext>
                </a:extLst>
              </p:cNvPr>
              <p:cNvSpPr/>
              <p:nvPr/>
            </p:nvSpPr>
            <p:spPr>
              <a:xfrm>
                <a:off x="1057275" y="795345"/>
                <a:ext cx="5167312" cy="464254"/>
              </a:xfrm>
              <a:prstGeom prst="rect">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 xmlns:a16="http://schemas.microsoft.com/office/drawing/2014/main" id="{A8C21FE7-42AD-4305-B3BB-40B3A4F8AA26}"/>
                  </a:ext>
                </a:extLst>
              </p:cNvPr>
              <p:cNvSpPr/>
              <p:nvPr/>
            </p:nvSpPr>
            <p:spPr>
              <a:xfrm>
                <a:off x="992580" y="795345"/>
                <a:ext cx="183756" cy="90480"/>
              </a:xfrm>
              <a:prstGeom prst="rect">
                <a:avLst/>
              </a:prstGeom>
              <a:solidFill>
                <a:schemeClr val="bg1"/>
              </a:solidFill>
              <a:ln w="31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pic>
        <p:nvPicPr>
          <p:cNvPr id="16" name="図 15">
            <a:extLst>
              <a:ext uri="{FF2B5EF4-FFF2-40B4-BE49-F238E27FC236}">
                <a16:creationId xmlns="" xmlns:a16="http://schemas.microsoft.com/office/drawing/2014/main" id="{F3F6BF8A-1B50-47F0-BA11-1D60262A07B1}"/>
              </a:ext>
            </a:extLst>
          </p:cNvPr>
          <p:cNvPicPr>
            <a:picLocks noChangeAspect="1"/>
          </p:cNvPicPr>
          <p:nvPr/>
        </p:nvPicPr>
        <p:blipFill>
          <a:blip r:embed="rId6"/>
          <a:stretch>
            <a:fillRect/>
          </a:stretch>
        </p:blipFill>
        <p:spPr>
          <a:xfrm>
            <a:off x="0" y="7839079"/>
            <a:ext cx="6858000" cy="1303783"/>
          </a:xfrm>
          <a:prstGeom prst="rect">
            <a:avLst/>
          </a:prstGeom>
        </p:spPr>
      </p:pic>
      <p:sp>
        <p:nvSpPr>
          <p:cNvPr id="33" name="テキスト ボックス 32">
            <a:extLst>
              <a:ext uri="{FF2B5EF4-FFF2-40B4-BE49-F238E27FC236}">
                <a16:creationId xmlns="" xmlns:a16="http://schemas.microsoft.com/office/drawing/2014/main" id="{03621A13-B9C7-4830-9F0B-CA4CE11A7230}"/>
              </a:ext>
            </a:extLst>
          </p:cNvPr>
          <p:cNvSpPr txBox="1"/>
          <p:nvPr/>
        </p:nvSpPr>
        <p:spPr>
          <a:xfrm>
            <a:off x="-1296" y="408574"/>
            <a:ext cx="6857814" cy="654025"/>
          </a:xfrm>
          <a:prstGeom prst="rect">
            <a:avLst/>
          </a:prstGeom>
          <a:solidFill>
            <a:schemeClr val="bg1">
              <a:alpha val="73000"/>
            </a:schemeClr>
          </a:solidFill>
        </p:spPr>
        <p:txBody>
          <a:bodyPr wrap="square" rtlCol="0">
            <a:spAutoFit/>
          </a:bodyPr>
          <a:lstStyle/>
          <a:p>
            <a:pPr algn="ctr"/>
            <a:r>
              <a:rPr lang="ja-JP" altLang="ja-JP" sz="2000" b="1" dirty="0" smtClean="0">
                <a:latin typeface="Meiryo UI" panose="020B0604030504040204" pitchFamily="50" charset="-128"/>
                <a:ea typeface="Meiryo UI" panose="020B0604030504040204" pitchFamily="50" charset="-128"/>
                <a:cs typeface="Meiryo UI" panose="020B0604030504040204" pitchFamily="50" charset="-128"/>
              </a:rPr>
              <a:t>次</a:t>
            </a:r>
            <a:r>
              <a:rPr lang="ja-JP" altLang="ja-JP" sz="2000" b="1" dirty="0">
                <a:latin typeface="Meiryo UI" panose="020B0604030504040204" pitchFamily="50" charset="-128"/>
                <a:ea typeface="Meiryo UI" panose="020B0604030504040204" pitchFamily="50" charset="-128"/>
                <a:cs typeface="Meiryo UI" panose="020B0604030504040204" pitchFamily="50" charset="-128"/>
              </a:rPr>
              <a:t>世代エネルギー社会の超低炭素化に向けた課題とチャレンジ</a:t>
            </a:r>
          </a:p>
          <a:p>
            <a:pPr algn="ctr">
              <a:spcBef>
                <a:spcPts val="300"/>
              </a:spcBef>
            </a:pPr>
            <a:r>
              <a:rPr lang="ja-JP" altLang="ja-JP" sz="1400" dirty="0">
                <a:latin typeface="Meiryo UI" panose="020B0604030504040204" pitchFamily="50" charset="-128"/>
                <a:ea typeface="Meiryo UI" panose="020B0604030504040204" pitchFamily="50" charset="-128"/>
                <a:cs typeface="Meiryo UI" panose="020B0604030504040204" pitchFamily="50" charset="-128"/>
              </a:rPr>
              <a:t>－温室効果ガス</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80%</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削減のフィージビリティとリアリティについて考える</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34" name="正方形/長方形 33">
            <a:extLst>
              <a:ext uri="{FF2B5EF4-FFF2-40B4-BE49-F238E27FC236}">
                <a16:creationId xmlns="" xmlns:a16="http://schemas.microsoft.com/office/drawing/2014/main" id="{3503BC98-FEE2-45B8-8CE9-06159FC08FFD}"/>
              </a:ext>
            </a:extLst>
          </p:cNvPr>
          <p:cNvSpPr/>
          <p:nvPr/>
        </p:nvSpPr>
        <p:spPr>
          <a:xfrm>
            <a:off x="380528" y="1646201"/>
            <a:ext cx="6159480" cy="1595309"/>
          </a:xfrm>
          <a:prstGeom prst="rect">
            <a:avLst/>
          </a:prstGeom>
          <a:solidFill>
            <a:schemeClr val="bg1"/>
          </a:solidFill>
          <a:ln>
            <a:noFill/>
          </a:ln>
        </p:spPr>
        <p:txBody>
          <a:bodyPr wrap="square">
            <a:spAutoFit/>
          </a:bodyPr>
          <a:lstStyle/>
          <a:p>
            <a:pPr algn="just"/>
            <a:r>
              <a:rPr lang="ja-JP" altLang="ja-JP" sz="1100" dirty="0">
                <a:latin typeface="Meiryo UI" panose="020B0604030504040204" pitchFamily="50" charset="-128"/>
                <a:ea typeface="Meiryo UI" panose="020B0604030504040204" pitchFamily="50" charset="-128"/>
                <a:cs typeface="Meiryo UI" panose="020B0604030504040204" pitchFamily="50" charset="-128"/>
              </a:rPr>
              <a:t>開催趣旨</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gn="just">
              <a:lnSpc>
                <a:spcPts val="1300"/>
              </a:lnSpc>
            </a:pPr>
            <a:r>
              <a:rPr lang="en-US" altLang="ja-JP" sz="1050" dirty="0">
                <a:latin typeface="Meiryo UI" panose="020B0604030504040204" pitchFamily="50" charset="-128"/>
                <a:ea typeface="Meiryo UI" panose="020B0604030504040204" pitchFamily="50" charset="-128"/>
                <a:cs typeface="Meiryo UI" panose="020B0604030504040204" pitchFamily="50" charset="-128"/>
              </a:rPr>
              <a:t>2015</a:t>
            </a:r>
            <a:r>
              <a:rPr lang="ja-JP" altLang="ja-JP" sz="105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12</a:t>
            </a:r>
            <a:r>
              <a:rPr lang="ja-JP" altLang="ja-JP" sz="1050" dirty="0">
                <a:latin typeface="Meiryo UI" panose="020B0604030504040204" pitchFamily="50" charset="-128"/>
                <a:ea typeface="Meiryo UI" panose="020B0604030504040204" pitchFamily="50" charset="-128"/>
                <a:cs typeface="Meiryo UI" panose="020B0604030504040204" pitchFamily="50" charset="-128"/>
              </a:rPr>
              <a:t>月のパリ協定合意を契機として、気候変動の脅威への世界的な対応強化を緊急の課題とする認識が広まっています。我が国は</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2015</a:t>
            </a:r>
            <a:r>
              <a:rPr lang="ja-JP" altLang="ja-JP" sz="1050" dirty="0">
                <a:latin typeface="Meiryo UI" panose="020B0604030504040204" pitchFamily="50" charset="-128"/>
                <a:ea typeface="Meiryo UI" panose="020B0604030504040204" pitchFamily="50" charset="-128"/>
                <a:cs typeface="Meiryo UI" panose="020B0604030504040204" pitchFamily="50" charset="-128"/>
              </a:rPr>
              <a:t>年に「</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2030</a:t>
            </a:r>
            <a:r>
              <a:rPr lang="ja-JP" altLang="ja-JP" sz="1050" dirty="0">
                <a:latin typeface="Meiryo UI" panose="020B0604030504040204" pitchFamily="50" charset="-128"/>
                <a:ea typeface="Meiryo UI" panose="020B0604030504040204" pitchFamily="50" charset="-128"/>
                <a:cs typeface="Meiryo UI" panose="020B0604030504040204" pitchFamily="50" charset="-128"/>
              </a:rPr>
              <a:t>年度に温室効果ガス（</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GHG</a:t>
            </a:r>
            <a:r>
              <a:rPr lang="ja-JP" altLang="ja-JP" sz="105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26</a:t>
            </a:r>
            <a:r>
              <a:rPr lang="ja-JP" altLang="ja-JP" sz="1050" dirty="0">
                <a:latin typeface="Meiryo UI" panose="020B0604030504040204" pitchFamily="50" charset="-128"/>
                <a:ea typeface="Meiryo UI" panose="020B0604030504040204" pitchFamily="50" charset="-128"/>
                <a:cs typeface="Meiryo UI" panose="020B0604030504040204" pitchFamily="50" charset="-128"/>
              </a:rPr>
              <a:t>％削減（</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2013</a:t>
            </a:r>
            <a:r>
              <a:rPr lang="ja-JP" altLang="ja-JP" sz="1050" dirty="0">
                <a:latin typeface="Meiryo UI" panose="020B0604030504040204" pitchFamily="50" charset="-128"/>
                <a:ea typeface="Meiryo UI" panose="020B0604030504040204" pitchFamily="50" charset="-128"/>
                <a:cs typeface="Meiryo UI" panose="020B0604030504040204" pitchFamily="50" charset="-128"/>
              </a:rPr>
              <a:t>年度比）」の約束法案の提出に続いて</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2016</a:t>
            </a:r>
            <a:r>
              <a:rPr lang="ja-JP" altLang="ja-JP" sz="1050" dirty="0">
                <a:latin typeface="Meiryo UI" panose="020B0604030504040204" pitchFamily="50" charset="-128"/>
                <a:ea typeface="Meiryo UI" panose="020B0604030504040204" pitchFamily="50" charset="-128"/>
                <a:cs typeface="Meiryo UI" panose="020B0604030504040204" pitchFamily="50" charset="-128"/>
              </a:rPr>
              <a:t>年には「</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2050</a:t>
            </a:r>
            <a:r>
              <a:rPr lang="ja-JP" altLang="ja-JP" sz="1050" dirty="0">
                <a:latin typeface="Meiryo UI" panose="020B0604030504040204" pitchFamily="50" charset="-128"/>
                <a:ea typeface="Meiryo UI" panose="020B0604030504040204" pitchFamily="50" charset="-128"/>
                <a:cs typeface="Meiryo UI" panose="020B0604030504040204" pitchFamily="50" charset="-128"/>
              </a:rPr>
              <a:t>年に</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GHG80</a:t>
            </a:r>
            <a:r>
              <a:rPr lang="ja-JP" altLang="ja-JP" sz="1050" dirty="0">
                <a:latin typeface="Meiryo UI" panose="020B0604030504040204" pitchFamily="50" charset="-128"/>
                <a:ea typeface="Meiryo UI" panose="020B0604030504040204" pitchFamily="50" charset="-128"/>
                <a:cs typeface="Meiryo UI" panose="020B0604030504040204" pitchFamily="50" charset="-128"/>
              </a:rPr>
              <a:t>％削減」の長期目標を表明し、世界の中でも一歩先を行く超低炭素化社会の実現を目指しています。</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GHG80</a:t>
            </a:r>
            <a:r>
              <a:rPr lang="ja-JP" altLang="ja-JP" sz="1050" dirty="0">
                <a:latin typeface="Meiryo UI" panose="020B0604030504040204" pitchFamily="50" charset="-128"/>
                <a:ea typeface="Meiryo UI" panose="020B0604030504040204" pitchFamily="50" charset="-128"/>
                <a:cs typeface="Meiryo UI" panose="020B0604030504040204" pitchFamily="50" charset="-128"/>
              </a:rPr>
              <a:t>％削減は、現在の技術水準の延長線上では達成不可能な課題であり、現状を外挿した将来像とのギャップを埋める劇的な変化が要求されます。本シンポジウムでは講演とパネルディスカッションを行って、超低炭素化に向けた技術オプションや政策、社会システムの実現可能性（フィージビリティ）と様々な現実の制約条件を考慮した上での可能性（リアリティ）を検討し、リスクを過不足なく評価しつつ希望を見いだせる</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2050</a:t>
            </a:r>
            <a:r>
              <a:rPr lang="ja-JP" altLang="ja-JP" sz="1050" dirty="0">
                <a:latin typeface="Meiryo UI" panose="020B0604030504040204" pitchFamily="50" charset="-128"/>
                <a:ea typeface="Meiryo UI" panose="020B0604030504040204" pitchFamily="50" charset="-128"/>
                <a:cs typeface="Meiryo UI" panose="020B0604030504040204" pitchFamily="50" charset="-128"/>
              </a:rPr>
              <a:t>年への道筋を考えます</a:t>
            </a:r>
            <a:r>
              <a:rPr lang="ja-JP" altLang="ja-JP" sz="105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正方形/長方形 34">
            <a:extLst>
              <a:ext uri="{FF2B5EF4-FFF2-40B4-BE49-F238E27FC236}">
                <a16:creationId xmlns="" xmlns:a16="http://schemas.microsoft.com/office/drawing/2014/main" id="{8B673B62-8EFB-4FE0-B5C6-9AE6EF779C24}"/>
              </a:ext>
            </a:extLst>
          </p:cNvPr>
          <p:cNvSpPr/>
          <p:nvPr/>
        </p:nvSpPr>
        <p:spPr>
          <a:xfrm>
            <a:off x="-113890" y="7578000"/>
            <a:ext cx="6971890" cy="1606456"/>
          </a:xfrm>
          <a:prstGeom prst="rect">
            <a:avLst/>
          </a:prstGeom>
          <a:solidFill>
            <a:schemeClr val="bg1">
              <a:alpha val="39000"/>
            </a:schemeClr>
          </a:solidFill>
          <a:ln>
            <a:noFill/>
          </a:ln>
        </p:spPr>
        <p:txBody>
          <a:bodyPr wrap="square" lIns="252000" tIns="72000" rIns="0" bIns="0">
            <a:spAutoFit/>
          </a:bodyPr>
          <a:lstStyle/>
          <a:p>
            <a:pPr>
              <a:spcAft>
                <a:spcPts val="200"/>
              </a:spcAft>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    参加お申し込み（</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日より受付開始）：</a:t>
            </a:r>
            <a:r>
              <a:rPr lang="en-US" altLang="ja-JP" sz="1100" b="1" dirty="0" smtClean="0">
                <a:solidFill>
                  <a:srgbClr val="000099"/>
                </a:solidFill>
                <a:latin typeface="Meiryo UI" panose="020B0604030504040204" pitchFamily="50" charset="-128"/>
                <a:ea typeface="Meiryo UI" panose="020B0604030504040204" pitchFamily="50" charset="-128"/>
                <a:cs typeface="Meiryo UI" panose="020B0604030504040204" pitchFamily="50" charset="-128"/>
                <a:hlinkClick r:id="rId7"/>
              </a:rPr>
              <a:t>http</a:t>
            </a:r>
            <a:r>
              <a:rPr lang="en-US" altLang="ja-JP" sz="1100" b="1" dirty="0">
                <a:solidFill>
                  <a:srgbClr val="000099"/>
                </a:solidFill>
                <a:latin typeface="Meiryo UI" panose="020B0604030504040204" pitchFamily="50" charset="-128"/>
                <a:ea typeface="Meiryo UI" panose="020B0604030504040204" pitchFamily="50" charset="-128"/>
                <a:cs typeface="Meiryo UI" panose="020B0604030504040204" pitchFamily="50" charset="-128"/>
                <a:hlinkClick r:id="rId7"/>
              </a:rPr>
              <a:t>://scej-main.sakura.ne.jp/lowcarbon2018</a:t>
            </a:r>
            <a:r>
              <a:rPr lang="en-US" altLang="ja-JP" sz="1100" b="1" dirty="0" smtClean="0">
                <a:solidFill>
                  <a:srgbClr val="000099"/>
                </a:solidFill>
                <a:latin typeface="Meiryo UI" panose="020B0604030504040204" pitchFamily="50" charset="-128"/>
                <a:ea typeface="Meiryo UI" panose="020B0604030504040204" pitchFamily="50" charset="-128"/>
                <a:cs typeface="Meiryo UI" panose="020B0604030504040204" pitchFamily="50" charset="-128"/>
                <a:hlinkClick r:id="rId7"/>
              </a:rPr>
              <a:t>/</a:t>
            </a:r>
            <a:endParaRPr lang="en-US" altLang="ja-JP" sz="1100" b="1" dirty="0" smtClean="0">
              <a:solidFill>
                <a:srgbClr val="000099"/>
              </a:solidFill>
              <a:latin typeface="Meiryo UI" panose="020B0604030504040204" pitchFamily="50" charset="-128"/>
              <a:ea typeface="Meiryo UI" panose="020B0604030504040204" pitchFamily="50" charset="-128"/>
              <a:cs typeface="Meiryo UI" panose="020B0604030504040204" pitchFamily="50" charset="-128"/>
            </a:endParaRPr>
          </a:p>
          <a:p>
            <a:pPr>
              <a:spcAft>
                <a:spcPts val="200"/>
              </a:spcAft>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    問合せ先</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hlinkClick r:id="rId8"/>
              </a:rPr>
              <a:t>lowcarbon2018@scej.org</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a:spcAft>
                <a:spcPts val="200"/>
              </a:spcAft>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100" b="1" dirty="0" smtClean="0">
                <a:latin typeface="Meiryo UI" panose="020B0604030504040204" pitchFamily="50" charset="-128"/>
                <a:ea typeface="Meiryo UI" panose="020B0604030504040204" pitchFamily="50" charset="-128"/>
                <a:cs typeface="Meiryo UI" panose="020B0604030504040204" pitchFamily="50" charset="-128"/>
              </a:rPr>
              <a:t>主</a:t>
            </a:r>
            <a:r>
              <a:rPr lang="ja-JP" altLang="ja-JP" sz="1100" b="1" dirty="0">
                <a:latin typeface="Meiryo UI" panose="020B0604030504040204" pitchFamily="50" charset="-128"/>
                <a:ea typeface="Meiryo UI" panose="020B0604030504040204" pitchFamily="50" charset="-128"/>
                <a:cs typeface="Meiryo UI" panose="020B0604030504040204" pitchFamily="50" charset="-128"/>
              </a:rPr>
              <a:t>　催：日本学術会議</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化学委員会触媒化学・化学工学分科会</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，環境学委員会環境科学分科会</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a:spcAft>
                <a:spcPts val="200"/>
              </a:spcAft>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100" b="1" dirty="0" smtClean="0">
                <a:latin typeface="Meiryo UI" panose="020B0604030504040204" pitchFamily="50" charset="-128"/>
                <a:ea typeface="Meiryo UI" panose="020B0604030504040204" pitchFamily="50" charset="-128"/>
                <a:cs typeface="Meiryo UI" panose="020B0604030504040204" pitchFamily="50" charset="-128"/>
              </a:rPr>
              <a:t>共</a:t>
            </a:r>
            <a:r>
              <a:rPr lang="ja-JP" altLang="ja-JP" sz="1100" b="1" dirty="0">
                <a:latin typeface="Meiryo UI" panose="020B0604030504040204" pitchFamily="50" charset="-128"/>
                <a:ea typeface="Meiryo UI" panose="020B0604030504040204" pitchFamily="50" charset="-128"/>
                <a:cs typeface="Meiryo UI" panose="020B0604030504040204" pitchFamily="50" charset="-128"/>
              </a:rPr>
              <a:t>　催</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（予定）</a:t>
            </a:r>
            <a:r>
              <a:rPr lang="ja-JP" altLang="ja-JP" sz="11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化学工学会、日本化学会，触媒学会，エネルギー・資源学会、日本伝熱学会</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a:spcAft>
                <a:spcPts val="200"/>
              </a:spcAft>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    協  賛（予定）：</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石油</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学会</a:t>
            </a: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100" b="1" dirty="0" smtClean="0">
                <a:latin typeface="Meiryo UI" panose="020B0604030504040204" pitchFamily="50" charset="-128"/>
                <a:ea typeface="Meiryo UI" panose="020B0604030504040204" pitchFamily="50" charset="-128"/>
                <a:cs typeface="Meiryo UI" panose="020B0604030504040204" pitchFamily="50" charset="-128"/>
              </a:rPr>
              <a:t>参加費</a:t>
            </a:r>
            <a:r>
              <a:rPr lang="ja-JP" altLang="ja-JP" sz="1100" b="1" dirty="0">
                <a:latin typeface="Meiryo UI" panose="020B0604030504040204" pitchFamily="50" charset="-128"/>
                <a:ea typeface="Meiryo UI" panose="020B0604030504040204" pitchFamily="50" charset="-128"/>
                <a:cs typeface="Meiryo UI" panose="020B0604030504040204" pitchFamily="50" charset="-128"/>
              </a:rPr>
              <a:t>：無料（どなたでも参加</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いただけま</a:t>
            </a:r>
            <a:r>
              <a:rPr lang="ja-JP" altLang="ja-JP" sz="1100" b="1" dirty="0">
                <a:latin typeface="Meiryo UI" panose="020B0604030504040204" pitchFamily="50" charset="-128"/>
                <a:ea typeface="Meiryo UI" panose="020B0604030504040204" pitchFamily="50" charset="-128"/>
                <a:cs typeface="Meiryo UI" panose="020B0604030504040204" pitchFamily="50" charset="-128"/>
              </a:rPr>
              <a:t>す）</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a:spcAft>
                <a:spcPts val="200"/>
              </a:spcAft>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a:spcAft>
                <a:spcPts val="200"/>
              </a:spcAft>
            </a:pP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a:spcAft>
                <a:spcPts val="200"/>
              </a:spcAft>
            </a:pPr>
            <a:endParaRPr lang="ja-JP" altLang="ja-JP"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a:extLst>
              <a:ext uri="{FF2B5EF4-FFF2-40B4-BE49-F238E27FC236}">
                <a16:creationId xmlns="" xmlns:a16="http://schemas.microsoft.com/office/drawing/2014/main" id="{7A5D6AD2-36BA-47AE-ADF5-B4E6AC67D23C}"/>
              </a:ext>
            </a:extLst>
          </p:cNvPr>
          <p:cNvSpPr/>
          <p:nvPr/>
        </p:nvSpPr>
        <p:spPr>
          <a:xfrm>
            <a:off x="331631" y="1083625"/>
            <a:ext cx="6257275" cy="523220"/>
          </a:xfrm>
          <a:prstGeom prst="rect">
            <a:avLst/>
          </a:prstGeom>
        </p:spPr>
        <p:txBody>
          <a:bodyPr wrap="square">
            <a:spAutoFit/>
          </a:bodyPr>
          <a:lstStyle/>
          <a:p>
            <a:pPr>
              <a:spcBef>
                <a:spcPts val="600"/>
              </a:spcBef>
            </a:pPr>
            <a:r>
              <a:rPr lang="ja-JP" altLang="ja-JP" sz="14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日　時：</a:t>
            </a:r>
            <a:r>
              <a:rPr lang="en-US" altLang="ja-JP" sz="14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2018</a:t>
            </a:r>
            <a:r>
              <a:rPr lang="ja-JP" altLang="ja-JP" sz="14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4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11</a:t>
            </a:r>
            <a:r>
              <a:rPr lang="ja-JP" altLang="ja-JP" sz="14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4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27</a:t>
            </a:r>
            <a:r>
              <a:rPr lang="ja-JP" altLang="ja-JP" sz="14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日（</a:t>
            </a:r>
            <a:r>
              <a:rPr lang="ja-JP" altLang="en-US" sz="14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火</a:t>
            </a:r>
            <a:r>
              <a:rPr lang="ja-JP" altLang="ja-JP" sz="14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13</a:t>
            </a:r>
            <a:r>
              <a:rPr lang="ja-JP" altLang="ja-JP" sz="14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00</a:t>
            </a:r>
            <a:r>
              <a:rPr lang="ja-JP" altLang="ja-JP" sz="14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17</a:t>
            </a:r>
            <a:r>
              <a:rPr lang="ja-JP" altLang="ja-JP" sz="14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15</a:t>
            </a:r>
            <a:r>
              <a:rPr lang="ja-JP" altLang="en-US" sz="14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ja-JP" sz="14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場　所： 日本学術会議</a:t>
            </a:r>
            <a:r>
              <a:rPr lang="ja-JP" altLang="en-US" sz="14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講堂（東京メトロ千代田線「乃木坂」駅⑤出口徒歩</a:t>
            </a:r>
            <a:r>
              <a:rPr lang="en-US" altLang="ja-JP" sz="14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4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分）</a:t>
            </a:r>
            <a:endParaRPr lang="ja-JP" altLang="ja-JP" sz="14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正方形/長方形 36">
            <a:extLst>
              <a:ext uri="{FF2B5EF4-FFF2-40B4-BE49-F238E27FC236}">
                <a16:creationId xmlns="" xmlns:a16="http://schemas.microsoft.com/office/drawing/2014/main" id="{1B54264C-BBB9-4DB6-92DA-CEE1FD209936}"/>
              </a:ext>
            </a:extLst>
          </p:cNvPr>
          <p:cNvSpPr/>
          <p:nvPr/>
        </p:nvSpPr>
        <p:spPr>
          <a:xfrm>
            <a:off x="-31085" y="3320275"/>
            <a:ext cx="6920169" cy="4150743"/>
          </a:xfrm>
          <a:prstGeom prst="rect">
            <a:avLst/>
          </a:prstGeom>
          <a:noFill/>
          <a:ln>
            <a:noFill/>
          </a:ln>
        </p:spPr>
        <p:txBody>
          <a:bodyPr wrap="square" lIns="252000" tIns="72000" rIns="0" bIns="0">
            <a:spAutoFit/>
          </a:bodyPr>
          <a:lstStyle/>
          <a:p>
            <a:pPr>
              <a:spcBef>
                <a:spcPts val="600"/>
              </a:spcBef>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13</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00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開会挨拶</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大政 謙次</a:t>
            </a:r>
            <a:r>
              <a:rPr lang="ja-JP"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東京</a:t>
            </a:r>
            <a:r>
              <a:rPr lang="ja-JP" altLang="ja-JP" sz="1050" dirty="0">
                <a:latin typeface="Meiryo UI" panose="020B0604030504040204" pitchFamily="50" charset="-128"/>
                <a:ea typeface="Meiryo UI" panose="020B0604030504040204" pitchFamily="50" charset="-128"/>
                <a:cs typeface="Meiryo UI" panose="020B0604030504040204" pitchFamily="50" charset="-128"/>
              </a:rPr>
              <a:t>大学</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名誉</a:t>
            </a:r>
            <a:r>
              <a:rPr lang="ja-JP" altLang="ja-JP" sz="1050" dirty="0">
                <a:latin typeface="Meiryo UI" panose="020B0604030504040204" pitchFamily="50" charset="-128"/>
                <a:ea typeface="Meiryo UI" panose="020B0604030504040204" pitchFamily="50" charset="-128"/>
                <a:cs typeface="Meiryo UI" panose="020B0604030504040204" pitchFamily="50" charset="-128"/>
              </a:rPr>
              <a:t>教授，学術会議</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連携</a:t>
            </a:r>
            <a:r>
              <a:rPr lang="ja-JP" altLang="ja-JP" sz="1050" dirty="0">
                <a:latin typeface="Meiryo UI" panose="020B0604030504040204" pitchFamily="50" charset="-128"/>
                <a:ea typeface="Meiryo UI" panose="020B0604030504040204" pitchFamily="50" charset="-128"/>
                <a:cs typeface="Meiryo UI" panose="020B0604030504040204" pitchFamily="50" charset="-128"/>
              </a:rPr>
              <a:t>会員）</a:t>
            </a:r>
          </a:p>
          <a:p>
            <a:pPr>
              <a:spcBef>
                <a:spcPts val="600"/>
              </a:spcBef>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13</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05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趣旨説明  「課題と前提」</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藤</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岡</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惠子</a:t>
            </a:r>
            <a:r>
              <a:rPr lang="ja-JP" altLang="ja-JP" sz="1050" dirty="0">
                <a:latin typeface="Meiryo UI" panose="020B0604030504040204" pitchFamily="50" charset="-128"/>
                <a:ea typeface="Meiryo UI" panose="020B0604030504040204" pitchFamily="50" charset="-128"/>
                <a:cs typeface="Meiryo UI" panose="020B0604030504040204" pitchFamily="50" charset="-128"/>
              </a:rPr>
              <a:t>（株式会社ファンクショナル・フルイッド</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代表取締役</a:t>
            </a:r>
            <a:r>
              <a:rPr lang="ja-JP" altLang="ja-JP" sz="1050" dirty="0">
                <a:latin typeface="Meiryo UI" panose="020B0604030504040204" pitchFamily="50" charset="-128"/>
                <a:ea typeface="Meiryo UI" panose="020B0604030504040204" pitchFamily="50" charset="-128"/>
                <a:cs typeface="Meiryo UI" panose="020B0604030504040204" pitchFamily="50" charset="-128"/>
              </a:rPr>
              <a:t>，学術会議</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特任</a:t>
            </a:r>
            <a:r>
              <a:rPr lang="ja-JP" altLang="ja-JP" sz="1050" dirty="0">
                <a:latin typeface="Meiryo UI" panose="020B0604030504040204" pitchFamily="50" charset="-128"/>
                <a:ea typeface="Meiryo UI" panose="020B0604030504040204" pitchFamily="50" charset="-128"/>
                <a:cs typeface="Meiryo UI" panose="020B0604030504040204" pitchFamily="50" charset="-128"/>
              </a:rPr>
              <a:t>連携会員）</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13</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化石資源のリアリティとフィージビリティから見えてくる</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2050</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年への道筋</a:t>
            </a:r>
            <a:r>
              <a:rPr lang="ja-JP" altLang="ja-JP" sz="13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大久保 泰邦</a:t>
            </a:r>
            <a:r>
              <a:rPr lang="ja-JP"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宇宙システム開発利用推進機構、学術会議連携会員</a:t>
            </a:r>
            <a:r>
              <a:rPr lang="ja-JP" altLang="ja-JP" sz="1050" dirty="0">
                <a:latin typeface="Meiryo UI" panose="020B0604030504040204" pitchFamily="50" charset="-128"/>
                <a:ea typeface="Meiryo UI" panose="020B0604030504040204" pitchFamily="50" charset="-128"/>
                <a:cs typeface="Meiryo UI" panose="020B0604030504040204" pitchFamily="50" charset="-128"/>
              </a:rPr>
              <a:t>）</a:t>
            </a:r>
          </a:p>
          <a:p>
            <a:pPr>
              <a:spcBef>
                <a:spcPts val="600"/>
              </a:spcBef>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13</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300" dirty="0">
                <a:latin typeface="Meiryo UI" panose="020B0604030504040204" pitchFamily="50" charset="-128"/>
                <a:ea typeface="Meiryo UI" panose="020B0604030504040204" pitchFamily="50" charset="-128"/>
                <a:cs typeface="Meiryo UI" panose="020B0604030504040204" pitchFamily="50" charset="-128"/>
              </a:rPr>
              <a:t>50</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spc="-20" dirty="0">
                <a:latin typeface="Meiryo UI" panose="020B0604030504040204" pitchFamily="50" charset="-128"/>
                <a:ea typeface="Meiryo UI" panose="020B0604030504040204" pitchFamily="50" charset="-128"/>
                <a:cs typeface="Meiryo UI" panose="020B0604030504040204" pitchFamily="50" charset="-128"/>
              </a:rPr>
              <a:t>再生可能エネルギー主力電源化のカギをにぎる水素、二次電池の技術展望（仮）</a:t>
            </a:r>
            <a:r>
              <a:rPr lang="ja-JP" altLang="en-US" sz="1300" spc="-1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3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市川 貴之</a:t>
            </a:r>
            <a:r>
              <a:rPr lang="ja-JP"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広島大学</a:t>
            </a:r>
            <a:r>
              <a:rPr lang="ja-JP" altLang="ja-JP" sz="1050" dirty="0">
                <a:latin typeface="Meiryo UI" panose="020B0604030504040204" pitchFamily="50" charset="-128"/>
                <a:ea typeface="Meiryo UI" panose="020B0604030504040204" pitchFamily="50" charset="-128"/>
              </a:rPr>
              <a:t>教授</a:t>
            </a:r>
            <a:r>
              <a:rPr lang="ja-JP" altLang="en-US" sz="1050" dirty="0">
                <a:latin typeface="Meiryo UI" panose="020B0604030504040204" pitchFamily="50" charset="-128"/>
                <a:ea typeface="Meiryo UI" panose="020B0604030504040204" pitchFamily="50" charset="-128"/>
              </a:rPr>
              <a:t>）</a:t>
            </a:r>
            <a:endParaRPr lang="ja-JP" altLang="ja-JP" sz="1050" dirty="0">
              <a:latin typeface="Meiryo UI" panose="020B0604030504040204" pitchFamily="50" charset="-128"/>
              <a:ea typeface="Meiryo UI" panose="020B0604030504040204" pitchFamily="50" charset="-128"/>
            </a:endParaRPr>
          </a:p>
          <a:p>
            <a:pPr>
              <a:spcBef>
                <a:spcPts val="600"/>
              </a:spcBef>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14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rPr>
              <a:t>休憩</a:t>
            </a:r>
            <a:endParaRPr lang="en-US" altLang="ja-JP" sz="1300" dirty="0">
              <a:latin typeface="Meiryo UI" panose="020B0604030504040204" pitchFamily="50" charset="-128"/>
              <a:ea typeface="Meiryo UI" panose="020B0604030504040204" pitchFamily="50" charset="-128"/>
            </a:endParaRPr>
          </a:p>
          <a:p>
            <a:pPr>
              <a:spcBef>
                <a:spcPts val="600"/>
              </a:spcBef>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14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spc="-20" dirty="0">
                <a:latin typeface="Meiryo UI" panose="020B0604030504040204" pitchFamily="50" charset="-128"/>
                <a:ea typeface="Meiryo UI" panose="020B0604030504040204" pitchFamily="50" charset="-128"/>
              </a:rPr>
              <a:t>30</a:t>
            </a:r>
            <a:r>
              <a:rPr lang="ja-JP" altLang="en-US" sz="1300" spc="-20" dirty="0">
                <a:latin typeface="Meiryo UI" panose="020B0604030504040204" pitchFamily="50" charset="-128"/>
                <a:ea typeface="Meiryo UI" panose="020B0604030504040204" pitchFamily="50" charset="-128"/>
              </a:rPr>
              <a:t>   「グリーン金融の最新動向（仮）</a:t>
            </a:r>
            <a:r>
              <a:rPr lang="en-US" altLang="ja-JP" sz="1300" spc="-20" dirty="0">
                <a:latin typeface="Meiryo UI" panose="020B0604030504040204" pitchFamily="50" charset="-128"/>
                <a:ea typeface="Meiryo UI" panose="020B0604030504040204" pitchFamily="50" charset="-128"/>
              </a:rPr>
              <a:t> </a:t>
            </a:r>
            <a:r>
              <a:rPr lang="ja-JP" altLang="ja-JP" sz="1300" spc="-20" dirty="0">
                <a:latin typeface="Meiryo UI" panose="020B0604030504040204" pitchFamily="50" charset="-128"/>
                <a:ea typeface="Meiryo UI" panose="020B0604030504040204" pitchFamily="50" charset="-128"/>
              </a:rPr>
              <a:t>」 </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末吉 竹二郎</a:t>
            </a:r>
            <a:r>
              <a:rPr lang="ja-JP"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ja-JP" sz="1050" dirty="0">
                <a:latin typeface="Meiryo UI" panose="020B0604030504040204" pitchFamily="50" charset="-128"/>
                <a:ea typeface="Meiryo UI" panose="020B0604030504040204" pitchFamily="50" charset="-128"/>
              </a:rPr>
              <a:t>国連環境計画金融イニシアチブ特別顧問</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15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rPr>
              <a:t>00</a:t>
            </a:r>
            <a:r>
              <a:rPr lang="ja-JP" altLang="en-US" sz="1300" spc="-20" dirty="0">
                <a:latin typeface="Meiryo UI" panose="020B0604030504040204" pitchFamily="50" charset="-128"/>
                <a:ea typeface="Meiryo UI" panose="020B0604030504040204" pitchFamily="50" charset="-128"/>
              </a:rPr>
              <a:t>  </a:t>
            </a:r>
            <a:r>
              <a:rPr lang="ja-JP" altLang="ja-JP" sz="1300" spc="-20" dirty="0">
                <a:latin typeface="Meiryo UI" panose="020B0604030504040204" pitchFamily="50" charset="-128"/>
                <a:ea typeface="Meiryo UI" panose="020B0604030504040204" pitchFamily="50" charset="-128"/>
              </a:rPr>
              <a:t>「</a:t>
            </a:r>
            <a:r>
              <a:rPr lang="en-US" altLang="ja-JP" sz="1300" spc="-20" dirty="0">
                <a:latin typeface="Meiryo UI" panose="020B0604030504040204" pitchFamily="50" charset="-128"/>
                <a:ea typeface="Meiryo UI" panose="020B0604030504040204" pitchFamily="50" charset="-128"/>
              </a:rPr>
              <a:t> 80%</a:t>
            </a:r>
            <a:r>
              <a:rPr lang="ja-JP" altLang="ja-JP" sz="1300" spc="-20" dirty="0">
                <a:latin typeface="Meiryo UI" panose="020B0604030504040204" pitchFamily="50" charset="-128"/>
                <a:ea typeface="Meiryo UI" panose="020B0604030504040204" pitchFamily="50" charset="-128"/>
              </a:rPr>
              <a:t>削減</a:t>
            </a:r>
            <a:r>
              <a:rPr lang="ja-JP" altLang="en-US" sz="1300" spc="-20" dirty="0">
                <a:latin typeface="Meiryo UI" panose="020B0604030504040204" pitchFamily="50" charset="-128"/>
                <a:ea typeface="Meiryo UI" panose="020B0604030504040204" pitchFamily="50" charset="-128"/>
              </a:rPr>
              <a:t>にむけて、私達の選択</a:t>
            </a:r>
            <a:r>
              <a:rPr lang="ja-JP" altLang="ja-JP" sz="1300" spc="-20" dirty="0">
                <a:latin typeface="Meiryo UI" panose="020B0604030504040204" pitchFamily="50" charset="-128"/>
                <a:ea typeface="Meiryo UI" panose="020B0604030504040204" pitchFamily="50" charset="-128"/>
              </a:rPr>
              <a:t>」</a:t>
            </a:r>
            <a:endParaRPr lang="en-US" altLang="ja-JP" sz="1300" spc="-20" dirty="0">
              <a:latin typeface="Meiryo UI" panose="020B0604030504040204" pitchFamily="50" charset="-128"/>
              <a:ea typeface="Meiryo UI" panose="020B0604030504040204" pitchFamily="50" charset="-128"/>
            </a:endParaRPr>
          </a:p>
          <a:p>
            <a:r>
              <a:rPr lang="en-US" altLang="ja-JP" sz="1300" spc="-20" dirty="0">
                <a:latin typeface="Meiryo UI" panose="020B0604030504040204" pitchFamily="50" charset="-128"/>
                <a:ea typeface="Meiryo UI" panose="020B0604030504040204" pitchFamily="50" charset="-128"/>
              </a:rPr>
              <a:t>	</a:t>
            </a:r>
            <a:r>
              <a:rPr lang="ja-JP" altLang="en-US" sz="1300" spc="-20" dirty="0">
                <a:latin typeface="Meiryo UI" panose="020B0604030504040204" pitchFamily="50" charset="-128"/>
                <a:ea typeface="Meiryo UI" panose="020B0604030504040204" pitchFamily="50" charset="-128"/>
              </a:rPr>
              <a:t>        青柳 みどり</a:t>
            </a:r>
            <a:r>
              <a:rPr lang="ja-JP"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国立環境研究所</a:t>
            </a:r>
            <a:r>
              <a:rPr lang="ja-JP" altLang="ja-JP" sz="1050" dirty="0">
                <a:latin typeface="Meiryo UI" panose="020B0604030504040204" pitchFamily="50" charset="-128"/>
                <a:ea typeface="Meiryo UI" panose="020B0604030504040204" pitchFamily="50" charset="-128"/>
              </a:rPr>
              <a:t>社会環境システム研究センター主席研究員）</a:t>
            </a:r>
            <a:endParaRPr lang="en-US" altLang="ja-JP" sz="1300" spc="-20" dirty="0">
              <a:latin typeface="Meiryo UI" panose="020B0604030504040204" pitchFamily="50" charset="-128"/>
              <a:ea typeface="Meiryo UI" panose="020B0604030504040204" pitchFamily="50" charset="-128"/>
            </a:endParaRPr>
          </a:p>
          <a:p>
            <a:pPr>
              <a:spcBef>
                <a:spcPts val="600"/>
              </a:spcBef>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15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rPr>
              <a:t>休憩</a:t>
            </a:r>
            <a:endParaRPr lang="en-US" altLang="ja-JP" sz="1300" dirty="0">
              <a:latin typeface="Meiryo UI" panose="020B0604030504040204" pitchFamily="50" charset="-128"/>
              <a:ea typeface="Meiryo UI" panose="020B0604030504040204" pitchFamily="50" charset="-128"/>
            </a:endParaRPr>
          </a:p>
          <a:p>
            <a:pPr>
              <a:spcBef>
                <a:spcPts val="600"/>
              </a:spcBef>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15</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50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a:latin typeface="Meiryo UI" panose="020B0604030504040204" pitchFamily="50" charset="-128"/>
                <a:ea typeface="Meiryo UI" panose="020B0604030504040204" pitchFamily="50" charset="-128"/>
              </a:rPr>
              <a:t>パネルディスカッション</a:t>
            </a:r>
            <a:endParaRPr lang="en-US" altLang="ja-JP" sz="1300" dirty="0">
              <a:latin typeface="Meiryo UI" panose="020B0604030504040204" pitchFamily="50" charset="-128"/>
              <a:ea typeface="Meiryo UI" panose="020B0604030504040204" pitchFamily="50" charset="-128"/>
            </a:endParaRPr>
          </a:p>
          <a:p>
            <a:pPr>
              <a:spcBef>
                <a:spcPts val="3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司会：藤岡惠子</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、パネリスト</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：細野恭生</a:t>
            </a:r>
            <a:r>
              <a:rPr lang="ja-JP"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千代田化工建設</a:t>
            </a:r>
            <a:r>
              <a:rPr lang="ja-JP" altLang="ja-JP"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水口広太</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（八戸工業</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高等専門</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spcBef>
                <a:spcPts val="300"/>
              </a:spcBef>
            </a:pPr>
            <a:r>
              <a:rPr lang="en-US" altLang="ja-JP"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学校</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学生</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大久保泰邦</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、市川貴之、末吉竹二郎、青柳みどり</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17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300" dirty="0">
                <a:latin typeface="Meiryo UI" panose="020B0604030504040204" pitchFamily="50" charset="-128"/>
                <a:ea typeface="Meiryo UI" panose="020B0604030504040204" pitchFamily="50" charset="-128"/>
              </a:rPr>
              <a:t>閉会挨拶</a:t>
            </a:r>
            <a:r>
              <a:rPr lang="ja-JP" altLang="en-US" sz="1300" dirty="0">
                <a:latin typeface="Meiryo UI" panose="020B0604030504040204" pitchFamily="50" charset="-128"/>
                <a:ea typeface="Meiryo UI" panose="020B0604030504040204" pitchFamily="50" charset="-128"/>
              </a:rPr>
              <a:t>  阿尻雅文</a:t>
            </a:r>
            <a:r>
              <a:rPr lang="ja-JP" altLang="ja-JP" sz="1050" dirty="0">
                <a:latin typeface="Meiryo UI" panose="020B0604030504040204" pitchFamily="50" charset="-128"/>
                <a:ea typeface="Meiryo UI" panose="020B0604030504040204" pitchFamily="50" charset="-128"/>
              </a:rPr>
              <a:t>（</a:t>
            </a:r>
            <a:r>
              <a:rPr lang="ja-JP" altLang="en-US" sz="1050" dirty="0">
                <a:latin typeface="Meiryo UI" panose="020B0604030504040204" pitchFamily="50" charset="-128"/>
                <a:ea typeface="Meiryo UI" panose="020B0604030504040204" pitchFamily="50" charset="-128"/>
              </a:rPr>
              <a:t>東北大学教授、</a:t>
            </a:r>
            <a:r>
              <a:rPr lang="ja-JP" altLang="ja-JP" sz="1050" dirty="0">
                <a:latin typeface="Meiryo UI" panose="020B0604030504040204" pitchFamily="50" charset="-128"/>
                <a:ea typeface="Meiryo UI" panose="020B0604030504040204" pitchFamily="50" charset="-128"/>
              </a:rPr>
              <a:t>学術会議第３部会員）</a:t>
            </a:r>
            <a:r>
              <a:rPr lang="ja-JP" altLang="en-US" sz="1050" dirty="0">
                <a:latin typeface="Meiryo UI" panose="020B0604030504040204" pitchFamily="50" charset="-128"/>
                <a:ea typeface="Meiryo UI" panose="020B0604030504040204" pitchFamily="50" charset="-128"/>
              </a:rPr>
              <a:t> </a:t>
            </a:r>
            <a:endParaRPr lang="ja-JP" altLang="ja-JP" sz="1050" dirty="0">
              <a:latin typeface="Meiryo UI" panose="020B0604030504040204" pitchFamily="50" charset="-128"/>
              <a:ea typeface="Meiryo UI" panose="020B0604030504040204" pitchFamily="50" charset="-128"/>
            </a:endParaRPr>
          </a:p>
        </p:txBody>
      </p:sp>
      <p:sp>
        <p:nvSpPr>
          <p:cNvPr id="32" name="テキスト ボックス 31">
            <a:extLst>
              <a:ext uri="{FF2B5EF4-FFF2-40B4-BE49-F238E27FC236}">
                <a16:creationId xmlns="" xmlns:a16="http://schemas.microsoft.com/office/drawing/2014/main" id="{8F86D0F7-C490-4488-ABB0-362A9D9E58E5}"/>
              </a:ext>
            </a:extLst>
          </p:cNvPr>
          <p:cNvSpPr txBox="1"/>
          <p:nvPr/>
        </p:nvSpPr>
        <p:spPr>
          <a:xfrm>
            <a:off x="1173029" y="100834"/>
            <a:ext cx="2598678" cy="292388"/>
          </a:xfrm>
          <a:prstGeom prst="rect">
            <a:avLst/>
          </a:prstGeom>
          <a:noFill/>
        </p:spPr>
        <p:txBody>
          <a:bodyPr wrap="square" rtlCol="0">
            <a:spAutoFit/>
          </a:bodyPr>
          <a:lstStyle/>
          <a:p>
            <a:r>
              <a:rPr kumimoji="1" lang="ja-JP" altLang="en-US" sz="1300" b="1" dirty="0">
                <a:latin typeface="AR P丸ゴシック体M" panose="020B0600010101010101" pitchFamily="50" charset="-128"/>
                <a:ea typeface="AR P丸ゴシック体M" panose="020B0600010101010101" pitchFamily="50" charset="-128"/>
                <a:cs typeface="FrankRuehl" panose="020E0503060101010101" pitchFamily="34" charset="-79"/>
              </a:rPr>
              <a:t>日本学術会議 公開シンポジウム</a:t>
            </a:r>
          </a:p>
        </p:txBody>
      </p:sp>
    </p:spTree>
    <p:extLst>
      <p:ext uri="{BB962C8B-B14F-4D97-AF65-F5344CB8AC3E}">
        <p14:creationId xmlns:p14="http://schemas.microsoft.com/office/powerpoint/2010/main" val="26080056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2823</TotalTime>
  <Words>290</Words>
  <Application>Microsoft Office PowerPoint</Application>
  <PresentationFormat>画面に合わせる (4:3)</PresentationFormat>
  <Paragraphs>30</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FJ-USER</dc:creator>
  <cp:lastModifiedBy>miyasaka</cp:lastModifiedBy>
  <cp:revision>40</cp:revision>
  <cp:lastPrinted>2017-08-02T06:09:19Z</cp:lastPrinted>
  <dcterms:created xsi:type="dcterms:W3CDTF">2017-08-02T02:19:52Z</dcterms:created>
  <dcterms:modified xsi:type="dcterms:W3CDTF">2018-09-06T02:32:15Z</dcterms:modified>
</cp:coreProperties>
</file>